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67" r:id="rId3"/>
    <p:sldId id="256" r:id="rId4"/>
    <p:sldId id="269" r:id="rId5"/>
    <p:sldId id="266" r:id="rId6"/>
    <p:sldId id="265" r:id="rId7"/>
    <p:sldId id="268" r:id="rId8"/>
    <p:sldId id="272" r:id="rId9"/>
    <p:sldId id="273" r:id="rId10"/>
    <p:sldId id="275" r:id="rId11"/>
    <p:sldId id="258" r:id="rId12"/>
    <p:sldId id="261" r:id="rId13"/>
    <p:sldId id="259" r:id="rId14"/>
    <p:sldId id="262" r:id="rId15"/>
    <p:sldId id="263" r:id="rId16"/>
    <p:sldId id="264" r:id="rId17"/>
    <p:sldId id="274"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dirty="0">
              <a:solidFill>
                <a:srgbClr val="FFFFFF"/>
              </a:solidFill>
            </a:endParaRPr>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dirty="0">
              <a:solidFill>
                <a:srgbClr val="FFFFFF"/>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a:solidFill>
                <a:schemeClr val="tx2"/>
              </a:solidFill>
            </a:endParaRPr>
          </a:p>
        </p:txBody>
      </p:sp>
      <p:sp>
        <p:nvSpPr>
          <p:cNvPr id="5" name="Footer Placeholder 4"/>
          <p:cNvSpPr>
            <a:spLocks noGrp="1"/>
          </p:cNvSpPr>
          <p:nvPr>
            <p:ph type="ftr" sz="quarter" idx="11"/>
          </p:nvPr>
        </p:nvSpPr>
        <p:spPr/>
        <p:txBody>
          <a:bodyPr/>
          <a:lstStyle/>
          <a:p>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10/31/2014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eaLnBrk="1" latinLnBrk="0" hangingPunct="1"/>
            <a:fld id="{F8CFA630-13BB-46C4-BD44-B2C5F9B66074}" type="datetimeFigureOut">
              <a:rPr lang="en-US" smtClean="0"/>
              <a:pPr eaLnBrk="1" latinLnBrk="0" hangingPunct="1"/>
              <a:t>10/31/2014</a:t>
            </a:fld>
            <a:endParaRPr lang="en-US" sz="1000" dirty="0">
              <a:solidFill>
                <a:schemeClr val="tx2"/>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eaLnBrk="1" latinLnBrk="0" hangingPunct="1"/>
            <a:endParaRPr kumimoji="0" lang="en-US" sz="1000" dirty="0">
              <a:solidFill>
                <a:schemeClr val="tx2"/>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edia.dexigner.com/article/22472/buddiband_01.jpg"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dementiadog.org/dementia-dog-%E2%94%82-video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edia.dexigner.com/article/22472/buddiband_01.jpg" TargetMode="External"/><Relationship Id="rId1" Type="http://schemas.openxmlformats.org/officeDocument/2006/relationships/slideLayout" Target="../slideLayouts/slideLayout2.xml"/><Relationship Id="rId4" Type="http://schemas.openxmlformats.org/officeDocument/2006/relationships/hyperlink" Target="http://player.vimeo.com/video/4050991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edia.dexigner.com/article/22472/Grouple_03.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vimeo.com/40510893"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vimeo.com/4051163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vimeo.com/4051308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edia.dexigner.com/article/22472/buddiband_01.jp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hslocal.nhs.uk/story/features/dementia-schools-teaching-aid-part-2-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this used for?</a:t>
            </a:r>
            <a:endParaRPr lang="en-GB" dirty="0"/>
          </a:p>
        </p:txBody>
      </p:sp>
      <p:pic>
        <p:nvPicPr>
          <p:cNvPr id="2050" name="Picture 2" descr="buddiband 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94" y="1484784"/>
            <a:ext cx="786961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00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91264" cy="1527448"/>
          </a:xfrm>
        </p:spPr>
        <p:txBody>
          <a:bodyPr>
            <a:normAutofit fontScale="90000"/>
          </a:bodyPr>
          <a:lstStyle/>
          <a:p>
            <a:r>
              <a:rPr lang="en-GB" dirty="0" smtClean="0"/>
              <a:t>Task 4 – Using the fact sheet and the information on the power point choose a solution for each problem</a:t>
            </a:r>
            <a:endParaRPr lang="en-GB" dirty="0"/>
          </a:p>
        </p:txBody>
      </p:sp>
      <p:pic>
        <p:nvPicPr>
          <p:cNvPr id="18434" name="Picture 2" descr="C:\Documents and Settings\smithd.st\Local Settings\Temporary Internet Files\Content.IE5\6H67FT2A\MM900283823[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2131" y="2873403"/>
            <a:ext cx="1155973" cy="1977998"/>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Documents and Settings\smithd.st\Local Settings\Temporary Internet Files\Content.IE5\JQTEGJCN\MC9003917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132856"/>
            <a:ext cx="1804111" cy="1843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3976286"/>
            <a:ext cx="3384376" cy="707886"/>
          </a:xfrm>
          <a:prstGeom prst="rect">
            <a:avLst/>
          </a:prstGeom>
          <a:noFill/>
        </p:spPr>
        <p:txBody>
          <a:bodyPr wrap="square" rtlCol="0">
            <a:spAutoFit/>
          </a:bodyPr>
          <a:lstStyle/>
          <a:p>
            <a:r>
              <a:rPr lang="en-GB" sz="4000" dirty="0" smtClean="0"/>
              <a:t>PROBLEMS</a:t>
            </a:r>
            <a:endParaRPr lang="en-GB" sz="4000" dirty="0"/>
          </a:p>
        </p:txBody>
      </p:sp>
      <p:sp>
        <p:nvSpPr>
          <p:cNvPr id="6" name="TextBox 5"/>
          <p:cNvSpPr txBox="1"/>
          <p:nvPr/>
        </p:nvSpPr>
        <p:spPr>
          <a:xfrm>
            <a:off x="5652120" y="4007063"/>
            <a:ext cx="3096344" cy="646331"/>
          </a:xfrm>
          <a:prstGeom prst="rect">
            <a:avLst/>
          </a:prstGeom>
          <a:noFill/>
        </p:spPr>
        <p:txBody>
          <a:bodyPr wrap="square" rtlCol="0">
            <a:spAutoFit/>
          </a:bodyPr>
          <a:lstStyle/>
          <a:p>
            <a:r>
              <a:rPr lang="en-GB" sz="3600" dirty="0" smtClean="0"/>
              <a:t>SOLUTIONS</a:t>
            </a:r>
            <a:endParaRPr lang="en-GB" sz="3600" dirty="0"/>
          </a:p>
        </p:txBody>
      </p:sp>
    </p:spTree>
    <p:extLst>
      <p:ext uri="{BB962C8B-B14F-4D97-AF65-F5344CB8AC3E}">
        <p14:creationId xmlns:p14="http://schemas.microsoft.com/office/powerpoint/2010/main" val="4265792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Dementia dog</a:t>
            </a:r>
            <a:endParaRPr lang="en-GB" dirty="0"/>
          </a:p>
        </p:txBody>
      </p:sp>
      <p:sp>
        <p:nvSpPr>
          <p:cNvPr id="3" name="Content Placeholder 2"/>
          <p:cNvSpPr>
            <a:spLocks noGrp="1"/>
          </p:cNvSpPr>
          <p:nvPr>
            <p:ph idx="1"/>
          </p:nvPr>
        </p:nvSpPr>
        <p:spPr>
          <a:xfrm>
            <a:off x="467544" y="5805264"/>
            <a:ext cx="8219256" cy="671736"/>
          </a:xfrm>
        </p:spPr>
        <p:txBody>
          <a:bodyPr>
            <a:normAutofit fontScale="92500" lnSpcReduction="20000"/>
          </a:bodyPr>
          <a:lstStyle/>
          <a:p>
            <a:r>
              <a:rPr lang="en-GB" dirty="0">
                <a:hlinkClick r:id="rId2"/>
              </a:rPr>
              <a:t>http://dementiadog.org/dementia-dog-%</a:t>
            </a:r>
            <a:r>
              <a:rPr lang="en-GB" dirty="0" smtClean="0">
                <a:hlinkClick r:id="rId2"/>
              </a:rPr>
              <a:t>E2%94%82-videos.html</a:t>
            </a:r>
            <a:endParaRPr lang="en-GB" dirty="0" smtClean="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286042"/>
            <a:ext cx="5184576" cy="428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0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arrenphotographic.co.uk/photography/bigs/11395-Black-Labrador-dog-whit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l="9825" t="3936" r="11959" b="4778"/>
          <a:stretch/>
        </p:blipFill>
        <p:spPr bwMode="auto">
          <a:xfrm>
            <a:off x="2755900" y="850900"/>
            <a:ext cx="3886200" cy="5338236"/>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34778" t="3546" r="57316" b="74770"/>
          <a:stretch/>
        </p:blipFill>
        <p:spPr>
          <a:xfrm>
            <a:off x="605356" y="548680"/>
            <a:ext cx="1599124" cy="249863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2571" t="33073" r="64000" b="49122"/>
          <a:stretch/>
        </p:blipFill>
        <p:spPr>
          <a:xfrm>
            <a:off x="395536" y="3212976"/>
            <a:ext cx="1728192" cy="1305336"/>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6714" t="76206" r="68000" b="3731"/>
          <a:stretch/>
        </p:blipFill>
        <p:spPr>
          <a:xfrm>
            <a:off x="364704" y="5144108"/>
            <a:ext cx="1839776" cy="137553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57857" t="2728" r="30714" b="81473"/>
          <a:stretch/>
        </p:blipFill>
        <p:spPr>
          <a:xfrm>
            <a:off x="6939118" y="429845"/>
            <a:ext cx="1737338" cy="136815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61857" t="27556" r="29286" b="55642"/>
          <a:stretch/>
        </p:blipFill>
        <p:spPr>
          <a:xfrm>
            <a:off x="6749551" y="2650748"/>
            <a:ext cx="1728192" cy="1867564"/>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7857" t="50878" r="27428" b="29060"/>
          <a:stretch/>
        </p:blipFill>
        <p:spPr>
          <a:xfrm>
            <a:off x="6726855" y="4992315"/>
            <a:ext cx="2161863" cy="1679118"/>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1000" t="81473" r="62857" b="9263"/>
          <a:stretch/>
        </p:blipFill>
        <p:spPr>
          <a:xfrm rot="10800000" flipH="1" flipV="1">
            <a:off x="2109912" y="5474190"/>
            <a:ext cx="1100224" cy="879150"/>
          </a:xfrm>
          <a:prstGeom prst="rect">
            <a:avLst/>
          </a:prstGeom>
        </p:spPr>
      </p:pic>
      <p:sp>
        <p:nvSpPr>
          <p:cNvPr id="18" name="TextBox 17"/>
          <p:cNvSpPr txBox="1"/>
          <p:nvPr/>
        </p:nvSpPr>
        <p:spPr>
          <a:xfrm>
            <a:off x="6948855" y="1448633"/>
            <a:ext cx="294321" cy="369332"/>
          </a:xfrm>
          <a:prstGeom prst="rect">
            <a:avLst/>
          </a:prstGeom>
          <a:solidFill>
            <a:schemeClr val="bg1"/>
          </a:solidFill>
        </p:spPr>
        <p:txBody>
          <a:bodyPr wrap="square" rtlCol="0">
            <a:spAutoFit/>
          </a:bodyPr>
          <a:lstStyle/>
          <a:p>
            <a:endParaRPr lang="en-GB" dirty="0"/>
          </a:p>
        </p:txBody>
      </p:sp>
      <p:sp>
        <p:nvSpPr>
          <p:cNvPr id="19" name="TextBox 18"/>
          <p:cNvSpPr txBox="1"/>
          <p:nvPr/>
        </p:nvSpPr>
        <p:spPr>
          <a:xfrm>
            <a:off x="8397111" y="6302101"/>
            <a:ext cx="294321" cy="369332"/>
          </a:xfrm>
          <a:prstGeom prst="rect">
            <a:avLst/>
          </a:prstGeom>
          <a:solidFill>
            <a:schemeClr val="bg1"/>
          </a:solidFill>
        </p:spPr>
        <p:txBody>
          <a:bodyPr wrap="square" rtlCol="0">
            <a:spAutoFit/>
          </a:bodyPr>
          <a:lstStyle/>
          <a:p>
            <a:endParaRPr lang="en-GB" dirty="0"/>
          </a:p>
        </p:txBody>
      </p:sp>
      <p:sp>
        <p:nvSpPr>
          <p:cNvPr id="20" name="TextBox 19"/>
          <p:cNvSpPr txBox="1"/>
          <p:nvPr/>
        </p:nvSpPr>
        <p:spPr>
          <a:xfrm>
            <a:off x="1925135" y="5144108"/>
            <a:ext cx="294321" cy="369332"/>
          </a:xfrm>
          <a:prstGeom prst="rect">
            <a:avLst/>
          </a:prstGeom>
          <a:solidFill>
            <a:schemeClr val="bg1"/>
          </a:solidFill>
        </p:spPr>
        <p:txBody>
          <a:bodyPr wrap="square" rtlCol="0">
            <a:spAutoFit/>
          </a:bodyPr>
          <a:lstStyle/>
          <a:p>
            <a:endParaRPr lang="en-GB" dirty="0"/>
          </a:p>
        </p:txBody>
      </p:sp>
      <p:cxnSp>
        <p:nvCxnSpPr>
          <p:cNvPr id="21" name="Straight Arrow Connector 20"/>
          <p:cNvCxnSpPr/>
          <p:nvPr/>
        </p:nvCxnSpPr>
        <p:spPr>
          <a:xfrm flipH="1">
            <a:off x="1925136" y="1633299"/>
            <a:ext cx="2773864" cy="5715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109912" y="2369635"/>
            <a:ext cx="2589088" cy="12148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660024" y="4005064"/>
            <a:ext cx="1695952" cy="1470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989151" y="1272083"/>
            <a:ext cx="959704" cy="5259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89151" y="2650748"/>
            <a:ext cx="887105" cy="5622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989151" y="3212976"/>
            <a:ext cx="887105" cy="6526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156176" y="4293096"/>
            <a:ext cx="939839" cy="10356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465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Buddiband</a:t>
            </a:r>
            <a:endParaRPr lang="en-GB" dirty="0"/>
          </a:p>
        </p:txBody>
      </p:sp>
      <p:sp>
        <p:nvSpPr>
          <p:cNvPr id="3" name="Content Placeholder 2"/>
          <p:cNvSpPr>
            <a:spLocks noGrp="1"/>
          </p:cNvSpPr>
          <p:nvPr>
            <p:ph idx="1"/>
          </p:nvPr>
        </p:nvSpPr>
        <p:spPr>
          <a:xfrm>
            <a:off x="35496" y="1412776"/>
            <a:ext cx="3032224" cy="3404994"/>
          </a:xfrm>
        </p:spPr>
        <p:txBody>
          <a:bodyPr>
            <a:normAutofit/>
          </a:bodyPr>
          <a:lstStyle/>
          <a:p>
            <a:pPr marL="0" indent="0">
              <a:buNone/>
            </a:pPr>
            <a:r>
              <a:rPr lang="en-GB" sz="2000" dirty="0" smtClean="0"/>
              <a:t>A </a:t>
            </a:r>
            <a:r>
              <a:rPr lang="en-GB" sz="2000" dirty="0"/>
              <a:t>wristband personal alarm that people will be happy to wear and can send alerts from anywhere to </a:t>
            </a:r>
            <a:r>
              <a:rPr lang="en-GB" sz="2000" dirty="0" err="1"/>
              <a:t>buddi's</a:t>
            </a:r>
            <a:r>
              <a:rPr lang="en-GB" sz="2000" dirty="0"/>
              <a:t> support services. The </a:t>
            </a:r>
            <a:r>
              <a:rPr lang="en-GB" sz="2000" dirty="0" err="1"/>
              <a:t>buddiband</a:t>
            </a:r>
            <a:r>
              <a:rPr lang="en-GB" sz="2000" dirty="0"/>
              <a:t> is comfortable, discreet and waterproof.</a:t>
            </a:r>
          </a:p>
          <a:p>
            <a:pPr marL="0" indent="0">
              <a:buNone/>
            </a:pPr>
            <a:endParaRPr lang="en-GB" dirty="0"/>
          </a:p>
        </p:txBody>
      </p:sp>
      <p:pic>
        <p:nvPicPr>
          <p:cNvPr id="3074" name="Picture 2" descr="buddiband 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4664"/>
            <a:ext cx="4582616" cy="2599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67720" y="2924944"/>
            <a:ext cx="5976664" cy="3785652"/>
          </a:xfrm>
          <a:prstGeom prst="rect">
            <a:avLst/>
          </a:prstGeom>
          <a:noFill/>
        </p:spPr>
        <p:txBody>
          <a:bodyPr wrap="square" rtlCol="0">
            <a:spAutoFit/>
          </a:bodyPr>
          <a:lstStyle/>
          <a:p>
            <a:pPr marL="342900" indent="-342900">
              <a:buFontTx/>
              <a:buChar char="-"/>
            </a:pPr>
            <a:r>
              <a:rPr lang="en-GB" sz="2000" b="1" dirty="0" smtClean="0"/>
              <a:t>Manual </a:t>
            </a:r>
            <a:r>
              <a:rPr lang="en-GB" sz="2000" b="1" dirty="0"/>
              <a:t>emergency alert</a:t>
            </a:r>
            <a:r>
              <a:rPr lang="en-GB" sz="2000" dirty="0"/>
              <a:t>: Responses handled by </a:t>
            </a:r>
            <a:r>
              <a:rPr lang="en-GB" sz="2000" dirty="0" err="1"/>
              <a:t>buddi's</a:t>
            </a:r>
            <a:r>
              <a:rPr lang="en-GB" sz="2000" dirty="0"/>
              <a:t> 24/7 emergency response centre</a:t>
            </a:r>
            <a:r>
              <a:rPr lang="en-GB" sz="2000" dirty="0" smtClean="0"/>
              <a:t>.</a:t>
            </a:r>
          </a:p>
          <a:p>
            <a:r>
              <a:rPr lang="en-GB" sz="2000" dirty="0"/>
              <a:t/>
            </a:r>
            <a:br>
              <a:rPr lang="en-GB" sz="2000" dirty="0"/>
            </a:br>
            <a:r>
              <a:rPr lang="en-GB" sz="2000" dirty="0"/>
              <a:t>- </a:t>
            </a:r>
            <a:r>
              <a:rPr lang="en-GB" sz="2000" b="1" dirty="0"/>
              <a:t>Automatic fall alert</a:t>
            </a:r>
            <a:r>
              <a:rPr lang="en-GB" sz="2000" dirty="0"/>
              <a:t>: If a user has a fall the wristband detects it and calls for assistance</a:t>
            </a:r>
            <a:r>
              <a:rPr lang="en-GB" sz="2000" dirty="0" smtClean="0"/>
              <a:t>.</a:t>
            </a:r>
          </a:p>
          <a:p>
            <a:r>
              <a:rPr lang="en-GB" sz="2000" dirty="0"/>
              <a:t/>
            </a:r>
            <a:br>
              <a:rPr lang="en-GB" sz="2000" dirty="0"/>
            </a:br>
            <a:r>
              <a:rPr lang="en-GB" sz="2000" dirty="0"/>
              <a:t>- </a:t>
            </a:r>
            <a:r>
              <a:rPr lang="en-GB" sz="2000" b="1" dirty="0"/>
              <a:t>Lifestyle monitoring</a:t>
            </a:r>
            <a:r>
              <a:rPr lang="en-GB" sz="2000" dirty="0"/>
              <a:t>: Detecting shifts in typical activity levels. If a user's activity levels significantly diminish, contact is made with the user or carer</a:t>
            </a:r>
            <a:r>
              <a:rPr lang="en-GB" sz="2000" dirty="0" smtClean="0"/>
              <a:t>.</a:t>
            </a:r>
          </a:p>
          <a:p>
            <a:r>
              <a:rPr lang="en-GB" sz="2000" dirty="0"/>
              <a:t/>
            </a:r>
            <a:br>
              <a:rPr lang="en-GB" sz="2000" dirty="0"/>
            </a:br>
            <a:r>
              <a:rPr lang="en-GB" sz="2000" dirty="0"/>
              <a:t>- </a:t>
            </a:r>
            <a:r>
              <a:rPr lang="en-GB" sz="2000" b="1" dirty="0"/>
              <a:t>Online monitoring</a:t>
            </a:r>
            <a:r>
              <a:rPr lang="en-GB" sz="2000" dirty="0"/>
              <a:t>: Allowing carers to keep an eye on activity levels without being present</a:t>
            </a:r>
            <a:r>
              <a:rPr lang="en-GB" sz="2000" dirty="0" smtClean="0"/>
              <a:t>.</a:t>
            </a:r>
            <a:endParaRPr lang="en-GB" sz="2000" dirty="0"/>
          </a:p>
        </p:txBody>
      </p:sp>
      <p:sp>
        <p:nvSpPr>
          <p:cNvPr id="5" name="TextBox 4"/>
          <p:cNvSpPr txBox="1"/>
          <p:nvPr/>
        </p:nvSpPr>
        <p:spPr>
          <a:xfrm>
            <a:off x="107504" y="4365104"/>
            <a:ext cx="2960216" cy="923330"/>
          </a:xfrm>
          <a:prstGeom prst="rect">
            <a:avLst/>
          </a:prstGeom>
          <a:noFill/>
        </p:spPr>
        <p:txBody>
          <a:bodyPr wrap="square" rtlCol="0">
            <a:spAutoFit/>
          </a:bodyPr>
          <a:lstStyle/>
          <a:p>
            <a:r>
              <a:rPr lang="en-GB" dirty="0">
                <a:hlinkClick r:id="rId4"/>
              </a:rPr>
              <a:t>http://</a:t>
            </a:r>
            <a:r>
              <a:rPr lang="en-GB" dirty="0" smtClean="0">
                <a:hlinkClick r:id="rId4"/>
              </a:rPr>
              <a:t>player.vimeo.com/video/40509919</a:t>
            </a:r>
            <a:endParaRPr lang="en-GB" dirty="0" smtClean="0"/>
          </a:p>
          <a:p>
            <a:endParaRPr lang="en-GB" dirty="0"/>
          </a:p>
        </p:txBody>
      </p:sp>
    </p:spTree>
    <p:extLst>
      <p:ext uri="{BB962C8B-B14F-4D97-AF65-F5344CB8AC3E}">
        <p14:creationId xmlns:p14="http://schemas.microsoft.com/office/powerpoint/2010/main" val="2853760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Grouple</a:t>
            </a:r>
            <a:endParaRPr lang="en-GB" dirty="0"/>
          </a:p>
        </p:txBody>
      </p:sp>
      <p:sp>
        <p:nvSpPr>
          <p:cNvPr id="3" name="Content Placeholder 2"/>
          <p:cNvSpPr>
            <a:spLocks noGrp="1"/>
          </p:cNvSpPr>
          <p:nvPr>
            <p:ph idx="1"/>
          </p:nvPr>
        </p:nvSpPr>
        <p:spPr>
          <a:xfrm>
            <a:off x="107503" y="4437112"/>
            <a:ext cx="8926903" cy="2304256"/>
          </a:xfrm>
        </p:spPr>
        <p:txBody>
          <a:bodyPr>
            <a:normAutofit fontScale="92500" lnSpcReduction="10000"/>
          </a:bodyPr>
          <a:lstStyle/>
          <a:p>
            <a:pPr marL="0" indent="0">
              <a:buNone/>
            </a:pPr>
            <a:r>
              <a:rPr lang="en-GB" dirty="0"/>
              <a:t>At the centre of each </a:t>
            </a:r>
            <a:r>
              <a:rPr lang="en-GB" dirty="0" err="1"/>
              <a:t>Grouple</a:t>
            </a:r>
            <a:r>
              <a:rPr lang="en-GB" dirty="0"/>
              <a:t> hub is a timeline. Members can post items such as visits, appointments, observations and questions, quickly seeing and filling in gaps in the schedule. Care decisions can easily be discussed and informed by everyone's observations. Printed reports can also be created based on timeline content. This will assist medical professionals and help update family members who are offline</a:t>
            </a:r>
            <a:r>
              <a:rPr lang="en-GB" dirty="0" smtClean="0"/>
              <a:t>.</a:t>
            </a:r>
            <a:endParaRPr lang="en-GB" dirty="0"/>
          </a:p>
        </p:txBody>
      </p:sp>
      <p:pic>
        <p:nvPicPr>
          <p:cNvPr id="6146" name="Picture 2" descr="http://media.dexigner.com/article/22472/Grouple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8"/>
            <a:ext cx="491569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rouple 0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982" y="1844824"/>
            <a:ext cx="3840425"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09369" y="476672"/>
            <a:ext cx="6325037" cy="646331"/>
          </a:xfrm>
          <a:prstGeom prst="rect">
            <a:avLst/>
          </a:prstGeom>
          <a:noFill/>
        </p:spPr>
        <p:txBody>
          <a:bodyPr wrap="square" rtlCol="0">
            <a:spAutoFit/>
          </a:bodyPr>
          <a:lstStyle/>
          <a:p>
            <a:r>
              <a:rPr lang="en-GB" dirty="0">
                <a:hlinkClick r:id="rId5"/>
              </a:rPr>
              <a:t>http://</a:t>
            </a:r>
            <a:r>
              <a:rPr lang="en-GB" dirty="0" smtClean="0">
                <a:hlinkClick r:id="rId5"/>
              </a:rPr>
              <a:t>vimeo.com/40510893</a:t>
            </a:r>
            <a:endParaRPr lang="en-GB" dirty="0" smtClean="0"/>
          </a:p>
          <a:p>
            <a:endParaRPr lang="en-GB" dirty="0"/>
          </a:p>
        </p:txBody>
      </p:sp>
    </p:spTree>
    <p:extLst>
      <p:ext uri="{BB962C8B-B14F-4D97-AF65-F5344CB8AC3E}">
        <p14:creationId xmlns:p14="http://schemas.microsoft.com/office/powerpoint/2010/main" val="764268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Ode</a:t>
            </a:r>
            <a:endParaRPr lang="en-GB" dirty="0"/>
          </a:p>
        </p:txBody>
      </p:sp>
      <p:sp>
        <p:nvSpPr>
          <p:cNvPr id="3" name="Content Placeholder 2"/>
          <p:cNvSpPr>
            <a:spLocks noGrp="1"/>
          </p:cNvSpPr>
          <p:nvPr>
            <p:ph idx="1"/>
          </p:nvPr>
        </p:nvSpPr>
        <p:spPr>
          <a:xfrm>
            <a:off x="467544" y="3717032"/>
            <a:ext cx="8219256" cy="1656184"/>
          </a:xfrm>
        </p:spPr>
        <p:txBody>
          <a:bodyPr>
            <a:normAutofit/>
          </a:bodyPr>
          <a:lstStyle/>
          <a:p>
            <a:r>
              <a:rPr lang="en-GB" dirty="0"/>
              <a:t>A fragrance-release system designed to stimulate appetite among people with dementia. The mains-powered unit releases three food fragrances a day, adjustable to coincide with the user's mealtimes</a:t>
            </a:r>
            <a:r>
              <a:rPr lang="en-GB" dirty="0" smtClean="0"/>
              <a:t>.</a:t>
            </a:r>
          </a:p>
          <a:p>
            <a:endParaRPr lang="en-GB" dirty="0"/>
          </a:p>
          <a:p>
            <a:endParaRPr lang="en-GB" dirty="0"/>
          </a:p>
          <a:p>
            <a:endParaRPr lang="en-GB" dirty="0"/>
          </a:p>
        </p:txBody>
      </p:sp>
      <p:pic>
        <p:nvPicPr>
          <p:cNvPr id="7170" name="Picture 2" descr="http://media.dexigner.com/article/22472/ode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620688"/>
            <a:ext cx="4788024" cy="28486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dia.dexigner.com/article/22472/ode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516" y="1322986"/>
            <a:ext cx="3716412" cy="22962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3608" y="5582238"/>
            <a:ext cx="6912768" cy="738664"/>
          </a:xfrm>
          <a:prstGeom prst="rect">
            <a:avLst/>
          </a:prstGeom>
          <a:noFill/>
        </p:spPr>
        <p:txBody>
          <a:bodyPr wrap="square" rtlCol="0">
            <a:spAutoFit/>
          </a:bodyPr>
          <a:lstStyle/>
          <a:p>
            <a:r>
              <a:rPr lang="en-GB" sz="2400" dirty="0">
                <a:hlinkClick r:id="rId4"/>
              </a:rPr>
              <a:t>http://vimeo.com/40511635</a:t>
            </a:r>
            <a:endParaRPr lang="en-GB" sz="2400" dirty="0"/>
          </a:p>
          <a:p>
            <a:endParaRPr lang="en-GB" dirty="0"/>
          </a:p>
        </p:txBody>
      </p:sp>
    </p:spTree>
    <p:extLst>
      <p:ext uri="{BB962C8B-B14F-4D97-AF65-F5344CB8AC3E}">
        <p14:creationId xmlns:p14="http://schemas.microsoft.com/office/powerpoint/2010/main" val="152364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Trading times</a:t>
            </a:r>
            <a:endParaRPr lang="en-GB" dirty="0"/>
          </a:p>
        </p:txBody>
      </p:sp>
      <p:sp>
        <p:nvSpPr>
          <p:cNvPr id="3" name="Content Placeholder 2"/>
          <p:cNvSpPr>
            <a:spLocks noGrp="1"/>
          </p:cNvSpPr>
          <p:nvPr>
            <p:ph idx="1"/>
          </p:nvPr>
        </p:nvSpPr>
        <p:spPr>
          <a:xfrm>
            <a:off x="323528" y="5733256"/>
            <a:ext cx="8363272" cy="743744"/>
          </a:xfrm>
        </p:spPr>
        <p:txBody>
          <a:bodyPr>
            <a:normAutofit/>
          </a:bodyPr>
          <a:lstStyle/>
          <a:p>
            <a:r>
              <a:rPr lang="en-GB" dirty="0">
                <a:hlinkClick r:id="rId2"/>
              </a:rPr>
              <a:t>http://</a:t>
            </a:r>
            <a:r>
              <a:rPr lang="en-GB" dirty="0" smtClean="0">
                <a:hlinkClick r:id="rId2"/>
              </a:rPr>
              <a:t>vimeo.com/40513087</a:t>
            </a:r>
            <a:endParaRPr lang="en-GB" dirty="0" smtClean="0"/>
          </a:p>
          <a:p>
            <a:endParaRPr lang="en-GB" dirty="0"/>
          </a:p>
        </p:txBody>
      </p:sp>
      <p:sp>
        <p:nvSpPr>
          <p:cNvPr id="4" name="TextBox 3"/>
          <p:cNvSpPr txBox="1"/>
          <p:nvPr/>
        </p:nvSpPr>
        <p:spPr>
          <a:xfrm>
            <a:off x="323528" y="3305651"/>
            <a:ext cx="8136904" cy="2585323"/>
          </a:xfrm>
          <a:prstGeom prst="rect">
            <a:avLst/>
          </a:prstGeom>
          <a:noFill/>
        </p:spPr>
        <p:txBody>
          <a:bodyPr wrap="square" rtlCol="0">
            <a:spAutoFit/>
          </a:bodyPr>
          <a:lstStyle/>
          <a:p>
            <a:r>
              <a:rPr lang="en-GB" sz="2400" dirty="0"/>
              <a:t>Carers will complete a simple profile describing their work skills and enter the number of hours they think they can work. A local community manager will welcome every new carer with a telephone call to help them on their way. Employers will either post short job adverts or search for local carers with relevant profiles.</a:t>
            </a:r>
          </a:p>
          <a:p>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188" y="1556792"/>
            <a:ext cx="6887592" cy="174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409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boxes</a:t>
            </a:r>
            <a:endParaRPr lang="en-GB" dirty="0"/>
          </a:p>
        </p:txBody>
      </p:sp>
      <p:sp>
        <p:nvSpPr>
          <p:cNvPr id="3" name="Content Placeholder 2"/>
          <p:cNvSpPr>
            <a:spLocks noGrp="1"/>
          </p:cNvSpPr>
          <p:nvPr>
            <p:ph idx="1"/>
          </p:nvPr>
        </p:nvSpPr>
        <p:spPr>
          <a:xfrm>
            <a:off x="107504" y="2769518"/>
            <a:ext cx="8928992" cy="3971850"/>
          </a:xfrm>
        </p:spPr>
        <p:txBody>
          <a:bodyPr>
            <a:normAutofit fontScale="92500"/>
          </a:bodyPr>
          <a:lstStyle/>
          <a:p>
            <a:r>
              <a:rPr lang="en-GB" dirty="0"/>
              <a:t>Typical items to put in the box could be photographs of family gatherings, weddings etc. , small toys, pieces of jewellery, tickets/programmes to the cinema/football, tools that were used by the person perhaps in their professional life, items associated with family members like baby shoes/glasses/small items of clothing</a:t>
            </a:r>
            <a:r>
              <a:rPr lang="en-GB" dirty="0" smtClean="0"/>
              <a:t>.</a:t>
            </a:r>
          </a:p>
          <a:p>
            <a:r>
              <a:rPr lang="en-GB" dirty="0"/>
              <a:t>something that has an interesting texture like a toy or some fabric or something that can be held and moved around in the hand or a familiar aroma like a favourite perfume. And don't forget how evocative sound can be, so perhaps a tape or cd with favourite music or familiar voices or the sound of a familiar place like the seaside. The choice is yours. Every box will be different and unique.</a:t>
            </a:r>
          </a:p>
        </p:txBody>
      </p:sp>
      <p:pic>
        <p:nvPicPr>
          <p:cNvPr id="12290" name="Picture 2" descr="http://www.dementiaweb.org.uk/images/memory-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23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64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3400"/>
            <a:ext cx="8363272" cy="1599456"/>
          </a:xfrm>
        </p:spPr>
        <p:txBody>
          <a:bodyPr>
            <a:normAutofit fontScale="90000"/>
          </a:bodyPr>
          <a:lstStyle/>
          <a:p>
            <a:r>
              <a:rPr lang="en-GB" dirty="0"/>
              <a:t>Task 5</a:t>
            </a:r>
            <a:r>
              <a:rPr lang="en-GB" dirty="0" smtClean="0"/>
              <a:t> - The podium– </a:t>
            </a:r>
            <a:r>
              <a:rPr lang="en-GB" dirty="0"/>
              <a:t>what are the three best ideas?</a:t>
            </a:r>
            <a:br>
              <a:rPr lang="en-GB" dirty="0"/>
            </a:br>
            <a:endParaRPr lang="en-GB" dirty="0"/>
          </a:p>
        </p:txBody>
      </p:sp>
      <p:pic>
        <p:nvPicPr>
          <p:cNvPr id="19458" name="Picture 2" descr="http://blog.timesunion.com/opinion/files/2012/08/podium-wv-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603" y="1628800"/>
            <a:ext cx="6672741" cy="500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640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a thing called a </a:t>
            </a:r>
            <a:r>
              <a:rPr lang="en-GB" dirty="0" err="1" smtClean="0"/>
              <a:t>buddiband</a:t>
            </a:r>
            <a:r>
              <a:rPr lang="en-GB" dirty="0" smtClean="0"/>
              <a:t>!</a:t>
            </a:r>
            <a:endParaRPr lang="en-GB" dirty="0"/>
          </a:p>
        </p:txBody>
      </p:sp>
      <p:pic>
        <p:nvPicPr>
          <p:cNvPr id="4" name="Picture 2" descr="buddiband 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922041"/>
            <a:ext cx="4582616" cy="2599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1844824"/>
            <a:ext cx="3024336" cy="584775"/>
          </a:xfrm>
          <a:prstGeom prst="rect">
            <a:avLst/>
          </a:prstGeom>
          <a:noFill/>
        </p:spPr>
        <p:txBody>
          <a:bodyPr wrap="square" rtlCol="0">
            <a:spAutoFit/>
          </a:bodyPr>
          <a:lstStyle/>
          <a:p>
            <a:r>
              <a:rPr lang="en-GB" sz="3200" dirty="0" smtClean="0"/>
              <a:t>Alert about falls</a:t>
            </a:r>
            <a:endParaRPr lang="en-GB" sz="3200" dirty="0"/>
          </a:p>
        </p:txBody>
      </p:sp>
      <p:sp>
        <p:nvSpPr>
          <p:cNvPr id="5" name="TextBox 4"/>
          <p:cNvSpPr txBox="1"/>
          <p:nvPr/>
        </p:nvSpPr>
        <p:spPr>
          <a:xfrm>
            <a:off x="5076056" y="1352381"/>
            <a:ext cx="3672408" cy="1569660"/>
          </a:xfrm>
          <a:prstGeom prst="rect">
            <a:avLst/>
          </a:prstGeom>
          <a:noFill/>
        </p:spPr>
        <p:txBody>
          <a:bodyPr wrap="square" rtlCol="0">
            <a:spAutoFit/>
          </a:bodyPr>
          <a:lstStyle/>
          <a:p>
            <a:r>
              <a:rPr lang="en-GB" sz="3200" dirty="0" smtClean="0"/>
              <a:t>Detects changes in typical activity levels</a:t>
            </a:r>
            <a:endParaRPr lang="en-GB" sz="3200" dirty="0"/>
          </a:p>
        </p:txBody>
      </p:sp>
      <p:sp>
        <p:nvSpPr>
          <p:cNvPr id="6" name="TextBox 5"/>
          <p:cNvSpPr txBox="1"/>
          <p:nvPr/>
        </p:nvSpPr>
        <p:spPr>
          <a:xfrm>
            <a:off x="1331640" y="5521795"/>
            <a:ext cx="6336704" cy="1077218"/>
          </a:xfrm>
          <a:prstGeom prst="rect">
            <a:avLst/>
          </a:prstGeom>
          <a:noFill/>
        </p:spPr>
        <p:txBody>
          <a:bodyPr wrap="square" rtlCol="0">
            <a:spAutoFit/>
          </a:bodyPr>
          <a:lstStyle/>
          <a:p>
            <a:r>
              <a:rPr lang="en-GB" sz="3200" dirty="0" smtClean="0"/>
              <a:t>Provides online monitoring for carers</a:t>
            </a:r>
            <a:endParaRPr lang="en-GB" sz="3200" dirty="0"/>
          </a:p>
        </p:txBody>
      </p:sp>
      <p:cxnSp>
        <p:nvCxnSpPr>
          <p:cNvPr id="8" name="Straight Arrow Connector 7"/>
          <p:cNvCxnSpPr/>
          <p:nvPr/>
        </p:nvCxnSpPr>
        <p:spPr>
          <a:xfrm>
            <a:off x="1835696" y="2564904"/>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703068" y="2137211"/>
            <a:ext cx="156964" cy="931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1720" y="4725144"/>
            <a:ext cx="1440160" cy="796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427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Helping those living with dementia</a:t>
            </a:r>
            <a:endParaRPr lang="en-GB" dirty="0"/>
          </a:p>
        </p:txBody>
      </p:sp>
      <p:pic>
        <p:nvPicPr>
          <p:cNvPr id="20482" name="Picture 2" descr="http://healthveda.com/wp-content/uploads/2011/07/Dementia-wo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17032"/>
            <a:ext cx="2173263" cy="289768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parkinsonsresource.org/wp-content/uploads/2012/01/communicating-with-dementia-pat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429000"/>
            <a:ext cx="2852316" cy="2564526"/>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minddisorders.com/photos/vascular-dementia-9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792480"/>
            <a:ext cx="2560340" cy="170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5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objectives</a:t>
            </a:r>
            <a:endParaRPr lang="en-GB" dirty="0"/>
          </a:p>
        </p:txBody>
      </p:sp>
      <p:sp>
        <p:nvSpPr>
          <p:cNvPr id="3" name="Content Placeholder 2"/>
          <p:cNvSpPr>
            <a:spLocks noGrp="1"/>
          </p:cNvSpPr>
          <p:nvPr>
            <p:ph idx="1"/>
          </p:nvPr>
        </p:nvSpPr>
        <p:spPr/>
        <p:txBody>
          <a:bodyPr>
            <a:normAutofit/>
          </a:bodyPr>
          <a:lstStyle/>
          <a:p>
            <a:pPr lvl="0"/>
            <a:r>
              <a:rPr lang="en-GB" sz="4000" dirty="0"/>
              <a:t>Appreciate the experiences and difficulties of being a carer </a:t>
            </a:r>
          </a:p>
          <a:p>
            <a:pPr lvl="0"/>
            <a:r>
              <a:rPr lang="en-GB" sz="4000" dirty="0"/>
              <a:t>Recognise the support available for a carer</a:t>
            </a:r>
          </a:p>
          <a:p>
            <a:r>
              <a:rPr lang="en-GB" sz="4000" dirty="0"/>
              <a:t>Know the purpose of assistive technology and how it can support health problems</a:t>
            </a:r>
          </a:p>
        </p:txBody>
      </p:sp>
    </p:spTree>
    <p:extLst>
      <p:ext uri="{BB962C8B-B14F-4D97-AF65-F5344CB8AC3E}">
        <p14:creationId xmlns:p14="http://schemas.microsoft.com/office/powerpoint/2010/main" val="4072456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Task 1 - We met Jim in the last lesson, what were his problems?</a:t>
            </a:r>
            <a:endParaRPr lang="en-GB"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729" r="4274"/>
          <a:stretch/>
        </p:blipFill>
        <p:spPr bwMode="auto">
          <a:xfrm>
            <a:off x="2843808" y="1844824"/>
            <a:ext cx="3598434" cy="430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855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9218" name="Picture 2" descr="http://nhslocal.nhs.uk/sites/default/files/imagecache/video_carousel/node_images/video_previews/Living_with_Dementia_Pi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00808"/>
            <a:ext cx="6023040"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5661248"/>
            <a:ext cx="7272808" cy="646331"/>
          </a:xfrm>
          <a:prstGeom prst="rect">
            <a:avLst/>
          </a:prstGeom>
          <a:noFill/>
        </p:spPr>
        <p:txBody>
          <a:bodyPr wrap="square" rtlCol="0">
            <a:spAutoFit/>
          </a:bodyPr>
          <a:lstStyle/>
          <a:p>
            <a:r>
              <a:rPr lang="en-GB" dirty="0">
                <a:hlinkClick r:id="rId3"/>
              </a:rPr>
              <a:t>http://</a:t>
            </a:r>
            <a:r>
              <a:rPr lang="en-GB" dirty="0" smtClean="0">
                <a:hlinkClick r:id="rId3"/>
              </a:rPr>
              <a:t>www.nhslocal.nhs.uk/story/features/dementia-schools-teaching-aid-part-2-0</a:t>
            </a:r>
            <a:endParaRPr lang="en-GB" dirty="0"/>
          </a:p>
        </p:txBody>
      </p:sp>
    </p:spTree>
    <p:extLst>
      <p:ext uri="{BB962C8B-B14F-4D97-AF65-F5344CB8AC3E}">
        <p14:creationId xmlns:p14="http://schemas.microsoft.com/office/powerpoint/2010/main" val="236979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363272" cy="2160240"/>
          </a:xfrm>
        </p:spPr>
        <p:txBody>
          <a:bodyPr>
            <a:normAutofit fontScale="90000"/>
          </a:bodyPr>
          <a:lstStyle/>
          <a:p>
            <a:r>
              <a:rPr lang="en-GB" dirty="0" smtClean="0"/>
              <a:t>Task 2 - How are </a:t>
            </a:r>
            <a:r>
              <a:rPr lang="en-GB" dirty="0"/>
              <a:t>the carers who look after Jim, his wife and his grandchildren affected by his dementia?</a:t>
            </a: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729" r="4274"/>
          <a:stretch/>
        </p:blipFill>
        <p:spPr bwMode="auto">
          <a:xfrm>
            <a:off x="6656015" y="2132856"/>
            <a:ext cx="216867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6296" y="1376539"/>
            <a:ext cx="1008112" cy="369332"/>
          </a:xfrm>
          <a:prstGeom prst="rect">
            <a:avLst/>
          </a:prstGeom>
          <a:noFill/>
        </p:spPr>
        <p:txBody>
          <a:bodyPr wrap="square" rtlCol="0">
            <a:spAutoFit/>
          </a:bodyPr>
          <a:lstStyle/>
          <a:p>
            <a:endParaRPr lang="en-GB"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92" t="23272" r="20476" b="35302"/>
          <a:stretch/>
        </p:blipFill>
        <p:spPr bwMode="auto">
          <a:xfrm>
            <a:off x="4671794" y="4566816"/>
            <a:ext cx="3860646" cy="225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557" t="25217" r="21592" b="29942"/>
          <a:stretch/>
        </p:blipFill>
        <p:spPr bwMode="auto">
          <a:xfrm>
            <a:off x="251520" y="2924944"/>
            <a:ext cx="4420274" cy="253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614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Task 3 – If the girls were your friends how would you support them?</a:t>
            </a:r>
            <a:endParaRPr lang="en-GB"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557" t="25217" r="21592" b="29942"/>
          <a:stretch/>
        </p:blipFill>
        <p:spPr bwMode="auto">
          <a:xfrm>
            <a:off x="1835696" y="2420888"/>
            <a:ext cx="539736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421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Problems faced by those with dementia</a:t>
            </a:r>
            <a:endParaRPr lang="en-GB" dirty="0"/>
          </a:p>
        </p:txBody>
      </p:sp>
      <p:sp>
        <p:nvSpPr>
          <p:cNvPr id="3" name="Content Placeholder 2"/>
          <p:cNvSpPr>
            <a:spLocks noGrp="1"/>
          </p:cNvSpPr>
          <p:nvPr>
            <p:ph idx="1"/>
          </p:nvPr>
        </p:nvSpPr>
        <p:spPr>
          <a:xfrm>
            <a:off x="251520" y="1340768"/>
            <a:ext cx="8435280" cy="5136232"/>
          </a:xfrm>
        </p:spPr>
        <p:txBody>
          <a:bodyPr/>
          <a:lstStyle/>
          <a:p>
            <a:r>
              <a:rPr lang="en-GB" dirty="0"/>
              <a:t>Finding things</a:t>
            </a:r>
          </a:p>
          <a:p>
            <a:r>
              <a:rPr lang="en-GB" dirty="0"/>
              <a:t>Remembering to do jobs</a:t>
            </a:r>
          </a:p>
          <a:p>
            <a:r>
              <a:rPr lang="en-GB" dirty="0"/>
              <a:t>Remembering if jobs have already </a:t>
            </a:r>
            <a:r>
              <a:rPr lang="en-GB" dirty="0" smtClean="0"/>
              <a:t>been done</a:t>
            </a:r>
            <a:endParaRPr lang="en-GB" dirty="0"/>
          </a:p>
          <a:p>
            <a:r>
              <a:rPr lang="en-GB" dirty="0"/>
              <a:t>Using the telephone or appliances</a:t>
            </a:r>
          </a:p>
          <a:p>
            <a:r>
              <a:rPr lang="en-GB" dirty="0"/>
              <a:t>Finding the way around at home and out</a:t>
            </a:r>
          </a:p>
          <a:p>
            <a:r>
              <a:rPr lang="en-GB" dirty="0"/>
              <a:t>Recognising people</a:t>
            </a:r>
          </a:p>
          <a:p>
            <a:r>
              <a:rPr lang="en-GB" dirty="0"/>
              <a:t>Knowing who they are, where they are </a:t>
            </a:r>
            <a:r>
              <a:rPr lang="en-GB" dirty="0" smtClean="0"/>
              <a:t>or where </a:t>
            </a:r>
            <a:r>
              <a:rPr lang="en-GB" dirty="0"/>
              <a:t>they have </a:t>
            </a:r>
            <a:r>
              <a:rPr lang="en-GB" dirty="0" smtClean="0"/>
              <a:t>been</a:t>
            </a:r>
          </a:p>
          <a:p>
            <a:r>
              <a:rPr lang="en-GB" dirty="0" smtClean="0"/>
              <a:t>Remembering to eat meals</a:t>
            </a:r>
          </a:p>
          <a:p>
            <a:r>
              <a:rPr lang="en-GB" dirty="0" smtClean="0"/>
              <a:t>Remembering to take medication</a:t>
            </a:r>
          </a:p>
          <a:p>
            <a:r>
              <a:rPr lang="en-GB" dirty="0" smtClean="0"/>
              <a:t>Falling</a:t>
            </a:r>
          </a:p>
          <a:p>
            <a:endParaRPr lang="en-GB" dirty="0"/>
          </a:p>
        </p:txBody>
      </p:sp>
    </p:spTree>
    <p:extLst>
      <p:ext uri="{BB962C8B-B14F-4D97-AF65-F5344CB8AC3E}">
        <p14:creationId xmlns:p14="http://schemas.microsoft.com/office/powerpoint/2010/main" val="835271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1914</TotalTime>
  <Words>525</Words>
  <Application>Microsoft Office PowerPoint</Application>
  <PresentationFormat>On-screen Show (4:3)</PresentationFormat>
  <Paragraphs>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What is this used for?</vt:lpstr>
      <vt:lpstr>It’s a thing called a buddiband!</vt:lpstr>
      <vt:lpstr>Helping those living with dementia</vt:lpstr>
      <vt:lpstr>Lesson objectives</vt:lpstr>
      <vt:lpstr>Task 1 - We met Jim in the last lesson, what were his problems?</vt:lpstr>
      <vt:lpstr>PowerPoint Presentation</vt:lpstr>
      <vt:lpstr>Task 2 - How are the carers who look after Jim, his wife and his grandchildren affected by his dementia?</vt:lpstr>
      <vt:lpstr>Task 3 – If the girls were your friends how would you support them?</vt:lpstr>
      <vt:lpstr>Problems faced by those with dementia</vt:lpstr>
      <vt:lpstr>Task 4 – Using the fact sheet and the information on the power point choose a solution for each problem</vt:lpstr>
      <vt:lpstr>Dementia dog</vt:lpstr>
      <vt:lpstr>PowerPoint Presentation</vt:lpstr>
      <vt:lpstr>Buddiband</vt:lpstr>
      <vt:lpstr>Grouple</vt:lpstr>
      <vt:lpstr>Ode</vt:lpstr>
      <vt:lpstr>Trading times</vt:lpstr>
      <vt:lpstr>Memory boxes</vt:lpstr>
      <vt:lpstr>Task 5 - The podium– what are the three best ideas? </vt:lpstr>
    </vt:vector>
  </TitlesOfParts>
  <Company>Swanshurst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those living with dementia</dc:title>
  <dc:creator>Douglas Smith</dc:creator>
  <cp:lastModifiedBy>Douglas Smith</cp:lastModifiedBy>
  <cp:revision>6</cp:revision>
  <dcterms:created xsi:type="dcterms:W3CDTF">2012-08-19T13:52:26Z</dcterms:created>
  <dcterms:modified xsi:type="dcterms:W3CDTF">2014-10-31T21:36:56Z</dcterms:modified>
</cp:coreProperties>
</file>